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9" r:id="rId2"/>
    <p:sldId id="260" r:id="rId3"/>
    <p:sldId id="267" r:id="rId4"/>
    <p:sldId id="261" r:id="rId5"/>
    <p:sldId id="268" r:id="rId6"/>
    <p:sldId id="262" r:id="rId7"/>
    <p:sldId id="266" r:id="rId8"/>
    <p:sldId id="263" r:id="rId9"/>
    <p:sldId id="269" r:id="rId10"/>
    <p:sldId id="264" r:id="rId11"/>
    <p:sldId id="270"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11" d="100"/>
          <a:sy n="111" d="100"/>
        </p:scale>
        <p:origin x="59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üseyin Akgün" userId="063a93f1bed56b2a" providerId="LiveId" clId="{E4CE9CD6-0667-449C-AB4C-BEBEB1D5B8F3}"/>
    <pc:docChg chg="modSld">
      <pc:chgData name="Hüseyin Akgün" userId="063a93f1bed56b2a" providerId="LiveId" clId="{E4CE9CD6-0667-449C-AB4C-BEBEB1D5B8F3}" dt="2024-02-26T05:17:12.592" v="3" actId="6549"/>
      <pc:docMkLst>
        <pc:docMk/>
      </pc:docMkLst>
      <pc:sldChg chg="modSp mod">
        <pc:chgData name="Hüseyin Akgün" userId="063a93f1bed56b2a" providerId="LiveId" clId="{E4CE9CD6-0667-449C-AB4C-BEBEB1D5B8F3}" dt="2024-02-26T05:16:34.871" v="2" actId="20577"/>
        <pc:sldMkLst>
          <pc:docMk/>
          <pc:sldMk cId="1836935942" sldId="260"/>
        </pc:sldMkLst>
        <pc:spChg chg="mod">
          <ac:chgData name="Hüseyin Akgün" userId="063a93f1bed56b2a" providerId="LiveId" clId="{E4CE9CD6-0667-449C-AB4C-BEBEB1D5B8F3}" dt="2024-02-26T05:16:34.871" v="2" actId="20577"/>
          <ac:spMkLst>
            <pc:docMk/>
            <pc:sldMk cId="1836935942" sldId="260"/>
            <ac:spMk id="3" creationId="{48B665E7-4997-430B-A30D-53C490914894}"/>
          </ac:spMkLst>
        </pc:spChg>
      </pc:sldChg>
      <pc:sldChg chg="modSp mod">
        <pc:chgData name="Hüseyin Akgün" userId="063a93f1bed56b2a" providerId="LiveId" clId="{E4CE9CD6-0667-449C-AB4C-BEBEB1D5B8F3}" dt="2024-02-26T05:17:12.592" v="3" actId="6549"/>
        <pc:sldMkLst>
          <pc:docMk/>
          <pc:sldMk cId="4268356413" sldId="267"/>
        </pc:sldMkLst>
        <pc:spChg chg="mod">
          <ac:chgData name="Hüseyin Akgün" userId="063a93f1bed56b2a" providerId="LiveId" clId="{E4CE9CD6-0667-449C-AB4C-BEBEB1D5B8F3}" dt="2024-02-26T05:17:12.592" v="3" actId="6549"/>
          <ac:spMkLst>
            <pc:docMk/>
            <pc:sldMk cId="4268356413" sldId="267"/>
            <ac:spMk id="3" creationId="{01E6A720-78E2-492E-9EED-08FB05B4BD4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2/26/2024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2/26/2024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2/26/2024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2/26/2024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2/26/2024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2/26/2024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2/26/2024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2/26/2024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2/26/2024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F94740D-5D23-4D6E-943C-D078BDF3B52A}"/>
              </a:ext>
            </a:extLst>
          </p:cNvPr>
          <p:cNvSpPr>
            <a:spLocks noGrp="1"/>
          </p:cNvSpPr>
          <p:nvPr>
            <p:ph type="title"/>
          </p:nvPr>
        </p:nvSpPr>
        <p:spPr/>
        <p:txBody>
          <a:bodyPr>
            <a:normAutofit/>
          </a:bodyPr>
          <a:lstStyle/>
          <a:p>
            <a:pPr algn="ctr">
              <a:lnSpc>
                <a:spcPct val="150000"/>
              </a:lnSpc>
            </a:pPr>
            <a:r>
              <a:rPr lang="tr-TR" b="1" dirty="0"/>
              <a:t>Hadis Problemlerinin Mahiyeti</a:t>
            </a:r>
          </a:p>
        </p:txBody>
      </p:sp>
      <p:sp>
        <p:nvSpPr>
          <p:cNvPr id="3" name="İçerik Yer Tutucusu 2">
            <a:extLst>
              <a:ext uri="{FF2B5EF4-FFF2-40B4-BE49-F238E27FC236}">
                <a16:creationId xmlns:a16="http://schemas.microsoft.com/office/drawing/2014/main" id="{D3B119EC-C34C-44A2-A8BD-6481234FFF3A}"/>
              </a:ext>
            </a:extLst>
          </p:cNvPr>
          <p:cNvSpPr>
            <a:spLocks noGrp="1"/>
          </p:cNvSpPr>
          <p:nvPr>
            <p:ph idx="1"/>
          </p:nvPr>
        </p:nvSpPr>
        <p:spPr>
          <a:xfrm>
            <a:off x="2589212" y="2133600"/>
            <a:ext cx="8915400" cy="4100290"/>
          </a:xfrm>
        </p:spPr>
        <p:txBody>
          <a:bodyPr>
            <a:normAutofit fontScale="92500" lnSpcReduction="10000"/>
          </a:bodyPr>
          <a:lstStyle/>
          <a:p>
            <a:pPr algn="just">
              <a:lnSpc>
                <a:spcPct val="150000"/>
              </a:lnSpc>
            </a:pPr>
            <a:r>
              <a:rPr lang="tr-TR" sz="2400" dirty="0"/>
              <a:t>Bu problemleri anlamak için önce hadis ile sünnet arasındaki ilişkiyi ortaya koymamız lazım. Sünnet kavramından maksat Hz. Peygamber’in bir Peygamber olarak Kur’an’ı tefsiri veya bu temelde ortaya koyduğu örnek davranışıdır. Diğer bir deyişle bu tefsir sözlü de olabilir, fiilî de. Hadis ise bu sünneti günümüze intikal ettiren en önemli </a:t>
            </a:r>
            <a:r>
              <a:rPr lang="tr-TR" sz="2400" b="1" dirty="0"/>
              <a:t>araçtır</a:t>
            </a:r>
            <a:r>
              <a:rPr lang="tr-TR" sz="2400" dirty="0"/>
              <a:t>. </a:t>
            </a:r>
          </a:p>
          <a:p>
            <a:pPr algn="just">
              <a:lnSpc>
                <a:spcPct val="150000"/>
              </a:lnSpc>
            </a:pPr>
            <a:r>
              <a:rPr lang="tr-TR" sz="2400" dirty="0"/>
              <a:t>Hadisleri değerlendirirken ise iki unsur önemlidir. </a:t>
            </a:r>
            <a:r>
              <a:rPr lang="tr-TR" sz="2400" b="1" dirty="0"/>
              <a:t>Hadisin sübutu </a:t>
            </a:r>
            <a:r>
              <a:rPr lang="tr-TR" sz="2400" dirty="0"/>
              <a:t>ve </a:t>
            </a:r>
            <a:r>
              <a:rPr lang="tr-TR" sz="2400" b="1" dirty="0"/>
              <a:t>doğru anlaşılması</a:t>
            </a:r>
            <a:r>
              <a:rPr lang="tr-TR" sz="2400" dirty="0"/>
              <a:t>.</a:t>
            </a:r>
          </a:p>
        </p:txBody>
      </p:sp>
    </p:spTree>
    <p:extLst>
      <p:ext uri="{BB962C8B-B14F-4D97-AF65-F5344CB8AC3E}">
        <p14:creationId xmlns:p14="http://schemas.microsoft.com/office/powerpoint/2010/main" val="755986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3F0252-E50F-4B03-8C26-7DF729ED86CF}"/>
              </a:ext>
            </a:extLst>
          </p:cNvPr>
          <p:cNvSpPr>
            <a:spLocks noGrp="1"/>
          </p:cNvSpPr>
          <p:nvPr>
            <p:ph type="title"/>
          </p:nvPr>
        </p:nvSpPr>
        <p:spPr/>
        <p:txBody>
          <a:bodyPr/>
          <a:lstStyle/>
          <a:p>
            <a:pPr algn="ctr"/>
            <a:r>
              <a:rPr lang="tr-TR" dirty="0"/>
              <a:t>Klasik ve Modernin Eleştirisi </a:t>
            </a:r>
          </a:p>
        </p:txBody>
      </p:sp>
      <p:sp>
        <p:nvSpPr>
          <p:cNvPr id="3" name="İçerik Yer Tutucusu 2">
            <a:extLst>
              <a:ext uri="{FF2B5EF4-FFF2-40B4-BE49-F238E27FC236}">
                <a16:creationId xmlns:a16="http://schemas.microsoft.com/office/drawing/2014/main" id="{92356A1A-9BA1-468F-A898-E05D94FDD063}"/>
              </a:ext>
            </a:extLst>
          </p:cNvPr>
          <p:cNvSpPr>
            <a:spLocks noGrp="1"/>
          </p:cNvSpPr>
          <p:nvPr>
            <p:ph idx="1"/>
          </p:nvPr>
        </p:nvSpPr>
        <p:spPr>
          <a:xfrm>
            <a:off x="2589212" y="1520457"/>
            <a:ext cx="8915400" cy="5220586"/>
          </a:xfrm>
        </p:spPr>
        <p:txBody>
          <a:bodyPr>
            <a:normAutofit fontScale="92500" lnSpcReduction="10000"/>
          </a:bodyPr>
          <a:lstStyle/>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r>
              <a:rPr kumimoji="0" lang="tr-TR" sz="20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Sünneti anlamaya yönelik takip edilen yöntemler aşağıdaki şekillerde eleştirilmektedir:</a:t>
            </a:r>
          </a:p>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r>
              <a:rPr kumimoji="0" lang="tr-TR" sz="20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Geleneksel anlayış</a:t>
            </a: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“dinî bir faaliyet içerisinde her türlü gelişmeye veya her türlü değişime karşı sertleşme ve kemikleşme hali” olarak </a:t>
            </a:r>
            <a:r>
              <a:rPr kumimoji="0" lang="tr-TR" sz="20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entegrizm</a:t>
            </a: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a:t>
            </a:r>
            <a:r>
              <a:rPr kumimoji="0" lang="tr-TR" sz="2000" b="0" i="0" u="none" strike="noStrike" kern="1200" cap="none" spc="0" normalizeH="0" baseline="0" noProof="0">
                <a:ln>
                  <a:noFill/>
                </a:ln>
                <a:solidFill>
                  <a:prstClr val="black">
                    <a:lumMod val="75000"/>
                    <a:lumOff val="25000"/>
                  </a:prstClr>
                </a:solidFill>
                <a:effectLst/>
                <a:uLnTx/>
                <a:uFillTx/>
                <a:latin typeface="Century Gothic" panose="020B0502020202020204"/>
                <a:ea typeface="+mn-ea"/>
                <a:cs typeface="+mn-cs"/>
              </a:rPr>
              <a:t>(tutuculuk) </a:t>
            </a: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ile suçlanmaktadır.</a:t>
            </a:r>
          </a:p>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r>
              <a:rPr kumimoji="0" lang="tr-TR" sz="2000" b="1"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Ehl</a:t>
            </a:r>
            <a:r>
              <a:rPr kumimoji="0" lang="tr-TR" sz="20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-i hadis </a:t>
            </a: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a:t>
            </a:r>
            <a:r>
              <a:rPr kumimoji="0" lang="tr-TR" sz="20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selefîler</a:t>
            </a: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sünneti sadece hadislere indirgeyip </a:t>
            </a:r>
            <a:r>
              <a:rPr kumimoji="0" lang="tr-TR" sz="20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lafızcı</a:t>
            </a: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a:t>
            </a:r>
            <a:r>
              <a:rPr kumimoji="0" lang="tr-TR" sz="20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literalist</a:t>
            </a: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yorumlama yöntemine tâbi kılmalarıyla eleştirilmektedir.</a:t>
            </a:r>
          </a:p>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r>
              <a:rPr kumimoji="0" lang="tr-TR" sz="2000" b="1"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Modernistler</a:t>
            </a: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modern çağın zorlamaları sonucunda sünnetin bir kısmını feda etmekle tenkit edilmişlerdir.</a:t>
            </a:r>
          </a:p>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r>
              <a:rPr kumimoji="0" lang="tr-TR" sz="2000" b="1"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Kur’ancılar</a:t>
            </a: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sünneti (hadisi) devre dışı bırakarak Kur’an’ı </a:t>
            </a:r>
            <a:r>
              <a:rPr kumimoji="0" lang="tr-TR" sz="20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hevalarına</a:t>
            </a: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göre yorumlamakla suçlanmaktadırlar. </a:t>
            </a:r>
          </a:p>
          <a:p>
            <a:pPr algn="just">
              <a:lnSpc>
                <a:spcPct val="150000"/>
              </a:lnSpc>
            </a:pPr>
            <a:endParaRPr lang="tr-TR" sz="2000" dirty="0"/>
          </a:p>
        </p:txBody>
      </p:sp>
    </p:spTree>
    <p:extLst>
      <p:ext uri="{BB962C8B-B14F-4D97-AF65-F5344CB8AC3E}">
        <p14:creationId xmlns:p14="http://schemas.microsoft.com/office/powerpoint/2010/main" val="28660531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64A9FC-1A7A-47DA-97F6-C96B95B4ECC6}"/>
              </a:ext>
            </a:extLst>
          </p:cNvPr>
          <p:cNvSpPr>
            <a:spLocks noGrp="1"/>
          </p:cNvSpPr>
          <p:nvPr>
            <p:ph idx="1"/>
          </p:nvPr>
        </p:nvSpPr>
        <p:spPr>
          <a:xfrm>
            <a:off x="2477386" y="478464"/>
            <a:ext cx="9260957" cy="6156252"/>
          </a:xfrm>
        </p:spPr>
        <p:txBody>
          <a:bodyPr>
            <a:normAutofit fontScale="92500" lnSpcReduction="20000"/>
          </a:bodyPr>
          <a:lstStyle/>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r>
              <a:rPr kumimoji="0" lang="tr-TR" sz="20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Klasik usule </a:t>
            </a: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göre hadisler yeteri kadar uydurma rivayetlerden arındırılamamaktadır. Takip edilen </a:t>
            </a:r>
            <a:r>
              <a:rPr kumimoji="0" lang="tr-TR" sz="20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isnad</a:t>
            </a: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tenkidi yöntemi problemi çözememektedir. Nitekim bu yüzden Kur’an’a, akla ve bilime aykırı bazı rivayetler hadis külliyatında yer bulmaktadır. Bu bağlamda kadınlarla ilgili hadisler önemli bir yer tutmaktadır.</a:t>
            </a:r>
          </a:p>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r>
              <a:rPr kumimoji="0" lang="tr-TR" sz="2000" b="1"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Modernist</a:t>
            </a:r>
            <a:r>
              <a:rPr kumimoji="0" lang="tr-TR" sz="20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yöntem </a:t>
            </a: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ise, tutarlı bir metodolojiye dayanmadan sırf modern hayatla veya aydınlanmacı akılla çeliştiği varsayımından hareket edip hadislerin sıhhatine dair keyfî hükümler verebilmektedirler.</a:t>
            </a:r>
          </a:p>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r>
              <a:rPr kumimoji="0" lang="tr-TR" sz="2000" b="1"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Kur’ancılar</a:t>
            </a: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hadislerin tamamını inkar ederek aslında kolaycılığa kaçmaktadırlar; </a:t>
            </a:r>
          </a:p>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r>
              <a:rPr lang="tr-TR" sz="2000" b="1" dirty="0">
                <a:solidFill>
                  <a:prstClr val="black">
                    <a:lumMod val="75000"/>
                    <a:lumOff val="25000"/>
                  </a:prstClr>
                </a:solidFill>
                <a:latin typeface="Century Gothic" panose="020B0502020202020204"/>
              </a:rPr>
              <a:t>diyebiliriz.</a:t>
            </a:r>
          </a:p>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r>
              <a:rPr kumimoji="0" lang="tr-TR" sz="20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Sonuç olarak, bunlar arasında dengeli ve tutarlı bir yol takip edilerek sünnetin yorumlanması ve Hz. Peygamber’in evrensel mesajının günümüz dünyasına anlaşılır şekilde sunulması gerekir.</a:t>
            </a:r>
          </a:p>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endPar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endParaRPr>
          </a:p>
          <a:p>
            <a:endParaRPr lang="tr-TR" dirty="0"/>
          </a:p>
        </p:txBody>
      </p:sp>
    </p:spTree>
    <p:extLst>
      <p:ext uri="{BB962C8B-B14F-4D97-AF65-F5344CB8AC3E}">
        <p14:creationId xmlns:p14="http://schemas.microsoft.com/office/powerpoint/2010/main" val="1632575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8B665E7-4997-430B-A30D-53C490914894}"/>
              </a:ext>
            </a:extLst>
          </p:cNvPr>
          <p:cNvSpPr>
            <a:spLocks noGrp="1"/>
          </p:cNvSpPr>
          <p:nvPr>
            <p:ph idx="1"/>
          </p:nvPr>
        </p:nvSpPr>
        <p:spPr>
          <a:xfrm>
            <a:off x="2589212" y="1084521"/>
            <a:ext cx="8915400" cy="5082363"/>
          </a:xfrm>
        </p:spPr>
        <p:txBody>
          <a:bodyPr>
            <a:normAutofit/>
          </a:bodyPr>
          <a:lstStyle/>
          <a:p>
            <a:pPr algn="just">
              <a:lnSpc>
                <a:spcPct val="170000"/>
              </a:lnSpc>
            </a:pPr>
            <a:r>
              <a:rPr lang="tr-TR" sz="2000" dirty="0"/>
              <a:t>Hadisin sübutundan kastımız, elimizdeki verinin gerçekten Hz. Peygamber’den gelip gelmediğinin tespitidir. İşte hadisin (sünnetin) Kur’an’dan en önemli farkı burada ortaya çıkmaktadır. Kur’an’ın sübutu kat’iyken, hadis böyle değildir. </a:t>
            </a:r>
          </a:p>
          <a:p>
            <a:pPr algn="just">
              <a:lnSpc>
                <a:spcPct val="170000"/>
              </a:lnSpc>
            </a:pPr>
            <a:r>
              <a:rPr lang="tr-TR" sz="2000" dirty="0"/>
              <a:t>Sünneti tespitte elimizde üç kaynak vardır. İlki yazılı veri olarak da elimizde bulunan </a:t>
            </a:r>
            <a:r>
              <a:rPr lang="tr-TR" sz="2000" b="1" dirty="0"/>
              <a:t>Kur’an’dır</a:t>
            </a:r>
            <a:r>
              <a:rPr lang="tr-TR" sz="2000" dirty="0"/>
              <a:t>. Diğerleri ise </a:t>
            </a:r>
            <a:r>
              <a:rPr lang="tr-TR" sz="2000" b="1" dirty="0"/>
              <a:t>hadisler </a:t>
            </a:r>
            <a:r>
              <a:rPr lang="tr-TR" sz="2000" dirty="0"/>
              <a:t>ve </a:t>
            </a:r>
            <a:r>
              <a:rPr lang="tr-TR" sz="2000" b="1" dirty="0"/>
              <a:t>Müslümanların uygulayageldiği dini gelenektir</a:t>
            </a:r>
            <a:r>
              <a:rPr lang="tr-TR" sz="2000" dirty="0"/>
              <a:t>. </a:t>
            </a:r>
          </a:p>
        </p:txBody>
      </p:sp>
    </p:spTree>
    <p:extLst>
      <p:ext uri="{BB962C8B-B14F-4D97-AF65-F5344CB8AC3E}">
        <p14:creationId xmlns:p14="http://schemas.microsoft.com/office/powerpoint/2010/main" val="1836935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1E6A720-78E2-492E-9EED-08FB05B4BD40}"/>
              </a:ext>
            </a:extLst>
          </p:cNvPr>
          <p:cNvSpPr>
            <a:spLocks noGrp="1"/>
          </p:cNvSpPr>
          <p:nvPr>
            <p:ph idx="1"/>
          </p:nvPr>
        </p:nvSpPr>
        <p:spPr>
          <a:xfrm>
            <a:off x="2589212" y="1020727"/>
            <a:ext cx="8915400" cy="5358808"/>
          </a:xfrm>
        </p:spPr>
        <p:txBody>
          <a:bodyPr>
            <a:normAutofit/>
          </a:bodyPr>
          <a:lstStyle/>
          <a:p>
            <a:pPr marL="342900" marR="0" lvl="0" indent="-342900" algn="just" defTabSz="457200" rtl="0" eaLnBrk="1" fontAlgn="auto" latinLnBrk="0" hangingPunct="1">
              <a:lnSpc>
                <a:spcPct val="170000"/>
              </a:lnSpc>
              <a:spcBef>
                <a:spcPts val="1000"/>
              </a:spcBef>
              <a:spcAft>
                <a:spcPts val="0"/>
              </a:spcAft>
              <a:buClr>
                <a:srgbClr val="A53010"/>
              </a:buClr>
              <a:buSzTx/>
              <a:buFont typeface="Wingdings 3" charset="2"/>
              <a:buChar char=""/>
              <a:tabLst/>
              <a:defRPr/>
            </a:pP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Burada hadis ve sünnet kavramları arasındaki farka dikkat çekmeliyiz. Önce sünnet vardı. Yanı sıra hadisler de şifahi (sözlü) olarak veya sahifeler aracılığıyla naklediliyordu. Ayrıca çoğu şifahi olarak nakledilen hadisler sonradan yazıya geçirilmişti. Bunun bir sonucu olarak sünnet ile hadis her zaman örtüşmeyebilir. Nitekim İmam Malik her hadisi sünnet olarak kabul etmemişti… Bir örnek: </a:t>
            </a:r>
            <a:r>
              <a:rPr kumimoji="0" lang="tr-TR" sz="20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Refu’l-yedeyn</a:t>
            </a: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uygulaması Irak’ta bilinmiyordu (sünnet değildi), dolayısıyla o bölgede bunu destekleyen hadisler de yoktu. Buna karşı </a:t>
            </a:r>
            <a:r>
              <a:rPr kumimoji="0" lang="tr-TR" sz="20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refu’lyedeyn</a:t>
            </a: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ile ilgili hadisler özellikle Medine’de nakledilmekteydi. </a:t>
            </a:r>
          </a:p>
        </p:txBody>
      </p:sp>
    </p:spTree>
    <p:extLst>
      <p:ext uri="{BB962C8B-B14F-4D97-AF65-F5344CB8AC3E}">
        <p14:creationId xmlns:p14="http://schemas.microsoft.com/office/powerpoint/2010/main" val="4268356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CC7D9E0-5A50-43CA-B787-E784E9C0DBA2}"/>
              </a:ext>
            </a:extLst>
          </p:cNvPr>
          <p:cNvSpPr>
            <a:spLocks noGrp="1"/>
          </p:cNvSpPr>
          <p:nvPr>
            <p:ph idx="1"/>
          </p:nvPr>
        </p:nvSpPr>
        <p:spPr>
          <a:xfrm>
            <a:off x="2589212" y="776177"/>
            <a:ext cx="8915400" cy="5677785"/>
          </a:xfrm>
        </p:spPr>
        <p:txBody>
          <a:bodyPr>
            <a:normAutofit/>
          </a:bodyPr>
          <a:lstStyle/>
          <a:p>
            <a:pPr algn="just">
              <a:lnSpc>
                <a:spcPct val="150000"/>
              </a:lnSpc>
            </a:pPr>
            <a:r>
              <a:rPr lang="tr-TR" sz="2000" dirty="0"/>
              <a:t>Sünnetin sübutunu tespitte sahâbe ve alimler değişik yöntemler kullanmışlardır. En eski yöntem sahabenin ve tabiinden bazılarının kullandığı </a:t>
            </a:r>
            <a:r>
              <a:rPr lang="tr-TR" sz="2000" b="1" dirty="0"/>
              <a:t>metin tenkididir</a:t>
            </a:r>
            <a:r>
              <a:rPr lang="tr-TR" sz="2000" dirty="0"/>
              <a:t>. Bunlar altını tanıyan sarrafa benzetilmişler, sarrafın tecrübesine güvenildiği gibi onların da engin tecrübesine güvenilmiştir (Hz. </a:t>
            </a:r>
            <a:r>
              <a:rPr lang="tr-TR" sz="2000" dirty="0" err="1"/>
              <a:t>Aişe</a:t>
            </a:r>
            <a:r>
              <a:rPr lang="tr-TR" sz="2000" dirty="0"/>
              <a:t> gibi). Ayrıca sahabe, hadisin sübutunu tespit için bazen </a:t>
            </a:r>
            <a:r>
              <a:rPr lang="tr-TR" sz="2000" dirty="0" err="1"/>
              <a:t>şahid</a:t>
            </a:r>
            <a:r>
              <a:rPr lang="tr-TR" sz="2000" dirty="0"/>
              <a:t> istemişler, yemin ettirmişler hatta gerektiğinde Kur’an ve meşhur sünnete arz ederek bir hadisi reddetmişlerdir. </a:t>
            </a:r>
          </a:p>
          <a:p>
            <a:pPr algn="just">
              <a:lnSpc>
                <a:spcPct val="150000"/>
              </a:lnSpc>
            </a:pPr>
            <a:r>
              <a:rPr lang="tr-TR" sz="2000" dirty="0"/>
              <a:t>Ayrıca Hz. Ömer gibi önde gelen bazı sahâbîler çok hadis rivayetini hoş karşılamamışlardır. Bunun nedenleri arasında, Kur’an’ı ihmal ve hadislerin rivayetinde hata yapılması endişesi sayılabilir.</a:t>
            </a:r>
          </a:p>
          <a:p>
            <a:pPr algn="just"/>
            <a:endParaRPr lang="tr-TR" dirty="0"/>
          </a:p>
        </p:txBody>
      </p:sp>
    </p:spTree>
    <p:extLst>
      <p:ext uri="{BB962C8B-B14F-4D97-AF65-F5344CB8AC3E}">
        <p14:creationId xmlns:p14="http://schemas.microsoft.com/office/powerpoint/2010/main" val="1828541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0D2023F-72A2-45BF-8E6A-B6FFF04684DA}"/>
              </a:ext>
            </a:extLst>
          </p:cNvPr>
          <p:cNvSpPr>
            <a:spLocks noGrp="1"/>
          </p:cNvSpPr>
          <p:nvPr>
            <p:ph idx="1"/>
          </p:nvPr>
        </p:nvSpPr>
        <p:spPr>
          <a:xfrm>
            <a:off x="2589212" y="1127051"/>
            <a:ext cx="8915400" cy="5018568"/>
          </a:xfrm>
        </p:spPr>
        <p:txBody>
          <a:bodyPr>
            <a:normAutofit/>
          </a:bodyPr>
          <a:lstStyle/>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Fitne olaylarının çıkmasıyla birlikte uydurma hadis gerçeği ile karşı karşıya kalan Müslümanlar </a:t>
            </a:r>
            <a:r>
              <a:rPr kumimoji="0" lang="tr-TR" sz="2000" b="1"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isnad</a:t>
            </a:r>
            <a:r>
              <a:rPr kumimoji="0" lang="tr-TR" sz="20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sistemini </a:t>
            </a: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kullanmaya başlamışlardır. Bu yöntem, Müslümanlardan önce de kullanılmıştır, ancak hiçbiri bu işi Müslümanlar kadar </a:t>
            </a:r>
            <a:r>
              <a:rPr kumimoji="0" lang="tr-TR" sz="20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sistematize</a:t>
            </a: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edememiştir. Ancak sadece </a:t>
            </a:r>
            <a:r>
              <a:rPr kumimoji="0" lang="tr-TR" sz="20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isnadla</a:t>
            </a: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yetinmek bazı sıkıntılar doğurmuştur. Mesela, </a:t>
            </a:r>
            <a:r>
              <a:rPr kumimoji="0" lang="tr-TR" sz="20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isnad</a:t>
            </a: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uyduranlara karşı bu sistem yeterli olamamıştır. Tabi ki bunlarla da mücadele edilmiştir. </a:t>
            </a:r>
          </a:p>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Yine insan kaynaklı </a:t>
            </a:r>
            <a:r>
              <a:rPr kumimoji="0" lang="tr-TR" sz="20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zabt</a:t>
            </a: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hatalarından oluşan tahriflerin önüne geçilememiştir. Zira </a:t>
            </a:r>
            <a:r>
              <a:rPr kumimoji="0" lang="tr-TR" sz="20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seneddeki</a:t>
            </a: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a:t>
            </a:r>
            <a:r>
              <a:rPr kumimoji="0" lang="tr-TR" sz="20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raviler</a:t>
            </a: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ne kadar mükemmel olsa da insan hata yapabilir. </a:t>
            </a:r>
          </a:p>
          <a:p>
            <a:endParaRPr lang="tr-TR" dirty="0"/>
          </a:p>
        </p:txBody>
      </p:sp>
    </p:spTree>
    <p:extLst>
      <p:ext uri="{BB962C8B-B14F-4D97-AF65-F5344CB8AC3E}">
        <p14:creationId xmlns:p14="http://schemas.microsoft.com/office/powerpoint/2010/main" val="4010912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4ADBCCF-5A51-4A88-95B7-47BC02509314}"/>
              </a:ext>
            </a:extLst>
          </p:cNvPr>
          <p:cNvSpPr>
            <a:spLocks noGrp="1"/>
          </p:cNvSpPr>
          <p:nvPr>
            <p:ph idx="1"/>
          </p:nvPr>
        </p:nvSpPr>
        <p:spPr>
          <a:xfrm>
            <a:off x="2589212" y="637953"/>
            <a:ext cx="8915400" cy="5954233"/>
          </a:xfrm>
        </p:spPr>
        <p:txBody>
          <a:bodyPr>
            <a:normAutofit fontScale="77500" lnSpcReduction="20000"/>
          </a:bodyPr>
          <a:lstStyle/>
          <a:p>
            <a:pPr algn="just">
              <a:lnSpc>
                <a:spcPct val="160000"/>
              </a:lnSpc>
            </a:pPr>
            <a:r>
              <a:rPr lang="tr-TR" sz="2400" dirty="0"/>
              <a:t>İşte </a:t>
            </a:r>
            <a:r>
              <a:rPr lang="tr-TR" sz="2400" dirty="0" err="1"/>
              <a:t>Ehl</a:t>
            </a:r>
            <a:r>
              <a:rPr lang="tr-TR" sz="2400" dirty="0"/>
              <a:t>-i rey, </a:t>
            </a:r>
            <a:r>
              <a:rPr lang="tr-TR" sz="2400" dirty="0" err="1"/>
              <a:t>ehl</a:t>
            </a:r>
            <a:r>
              <a:rPr lang="tr-TR" sz="2400" dirty="0"/>
              <a:t>-i hadisten farklı olarak metin tenkidini daha fazla kullanarak bu sorunu bir nebze olsun giderme imkanını sunmuştur. Ancak bu, onların hadis münkiri oldukları, keyfi olarak hadisleri reddettikleri yönünde itham edilmelerine sebep olmuştur. Hâlbuki onlar sünneti reddetmiyor, râvilerin rivayetini Kur’an’a aykırı olması gibi nedenlerle reddediyorlardı. Burada </a:t>
            </a:r>
            <a:r>
              <a:rPr lang="tr-TR" sz="2400" dirty="0" err="1"/>
              <a:t>Ebû</a:t>
            </a:r>
            <a:r>
              <a:rPr lang="tr-TR" sz="2400" dirty="0"/>
              <a:t> Hanife’nin Osman el-</a:t>
            </a:r>
            <a:r>
              <a:rPr lang="tr-TR" sz="2400" dirty="0" err="1"/>
              <a:t>Betti’ye</a:t>
            </a:r>
            <a:r>
              <a:rPr lang="tr-TR" sz="2400" dirty="0"/>
              <a:t> yazdığı mektup hatırlanabilir.  </a:t>
            </a:r>
          </a:p>
          <a:p>
            <a:pPr algn="just">
              <a:lnSpc>
                <a:spcPct val="160000"/>
              </a:lnSpc>
            </a:pPr>
            <a:r>
              <a:rPr lang="tr-TR" sz="2400" dirty="0"/>
              <a:t>Sağlıklı bir hadis tespiti için bugün Hanefilerin bu yaklaşımını kullanmaya ve geliştirmeye ihtiyacımız var. Zira ne tek başına </a:t>
            </a:r>
            <a:r>
              <a:rPr lang="tr-TR" sz="2400" dirty="0" err="1"/>
              <a:t>isnad</a:t>
            </a:r>
            <a:r>
              <a:rPr lang="tr-TR" sz="2400" dirty="0"/>
              <a:t> ne de metin tenkidi sağlıklı bir sonuç almamız için yeterli olamamaktadır. Nitekim bu sonuncusunu savunanlar, aklıma uymuyor, Kur’an’a aykırı diye sahih birçok hadisi reddedebilmektedirler. Bu yüzden </a:t>
            </a:r>
            <a:r>
              <a:rPr lang="tr-TR" sz="2400" dirty="0" err="1"/>
              <a:t>isnad</a:t>
            </a:r>
            <a:r>
              <a:rPr lang="tr-TR" sz="2400" dirty="0"/>
              <a:t> tenkidi olmaksızın sadece metin tenkidi de bizi yanlış neticelere götürecektir. Hatta kanaatimizce öncelikle </a:t>
            </a:r>
            <a:r>
              <a:rPr lang="tr-TR" sz="2400" dirty="0" err="1"/>
              <a:t>isnad</a:t>
            </a:r>
            <a:r>
              <a:rPr lang="tr-TR" sz="2400" dirty="0"/>
              <a:t> tenkidi sistemi daha da geliştirilmelidir. </a:t>
            </a:r>
          </a:p>
        </p:txBody>
      </p:sp>
    </p:spTree>
    <p:extLst>
      <p:ext uri="{BB962C8B-B14F-4D97-AF65-F5344CB8AC3E}">
        <p14:creationId xmlns:p14="http://schemas.microsoft.com/office/powerpoint/2010/main" val="869677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21B4C87-2C57-42D9-9A6A-A0F50F4129BD}"/>
              </a:ext>
            </a:extLst>
          </p:cNvPr>
          <p:cNvSpPr>
            <a:spLocks noGrp="1"/>
          </p:cNvSpPr>
          <p:nvPr>
            <p:ph idx="1"/>
          </p:nvPr>
        </p:nvSpPr>
        <p:spPr>
          <a:xfrm>
            <a:off x="2589212" y="2133600"/>
            <a:ext cx="8915400" cy="4100290"/>
          </a:xfrm>
        </p:spPr>
        <p:txBody>
          <a:bodyPr/>
          <a:lstStyle/>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Bir hadisin sıhhatine hükmedilmekle iş bitmiyor, bir de onu doğru anlamak gerekmektedir. Örneğin burada «Hz. Peygamber’in hangi söz ve fiilleri bağlayıcıdır?» sorusu önemlidir. </a:t>
            </a:r>
          </a:p>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Yine «Bunlara şeklen mi uyulmalı yoksa öz olarak alınıp yeniden yorumlanmalı mı?»; </a:t>
            </a:r>
          </a:p>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a:t>
            </a:r>
            <a:r>
              <a:rPr lang="tr-TR" sz="2000" dirty="0">
                <a:solidFill>
                  <a:prstClr val="black">
                    <a:lumMod val="75000"/>
                    <a:lumOff val="25000"/>
                  </a:prstClr>
                </a:solidFill>
                <a:latin typeface="Century Gothic" panose="020B0502020202020204"/>
              </a:rPr>
              <a:t>H</a:t>
            </a:r>
            <a:r>
              <a:rPr kumimoji="0" lang="tr-TR" sz="20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adislerde</a:t>
            </a: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bir tarihsellik söz konusu mudur?» gibi sorular da önem arz etmektedir.  </a:t>
            </a:r>
          </a:p>
          <a:p>
            <a:endParaRPr lang="tr-TR" dirty="0"/>
          </a:p>
        </p:txBody>
      </p:sp>
    </p:spTree>
    <p:extLst>
      <p:ext uri="{BB962C8B-B14F-4D97-AF65-F5344CB8AC3E}">
        <p14:creationId xmlns:p14="http://schemas.microsoft.com/office/powerpoint/2010/main" val="4130324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0058A66-EA44-4262-93E3-F9D9B612FCAB}"/>
              </a:ext>
            </a:extLst>
          </p:cNvPr>
          <p:cNvSpPr>
            <a:spLocks noGrp="1"/>
          </p:cNvSpPr>
          <p:nvPr>
            <p:ph type="title"/>
          </p:nvPr>
        </p:nvSpPr>
        <p:spPr/>
        <p:txBody>
          <a:bodyPr/>
          <a:lstStyle/>
          <a:p>
            <a:pPr algn="ctr"/>
            <a:r>
              <a:rPr lang="tr-TR" dirty="0"/>
              <a:t>Sünnet ve Çağdaş Tartışmalar</a:t>
            </a:r>
            <a:br>
              <a:rPr lang="tr-TR" dirty="0"/>
            </a:br>
            <a:r>
              <a:rPr lang="tr-TR" sz="1400" dirty="0"/>
              <a:t>Kaynak: DİA «Sünnet» maddesi</a:t>
            </a:r>
            <a:endParaRPr lang="tr-TR" dirty="0"/>
          </a:p>
        </p:txBody>
      </p:sp>
      <p:sp>
        <p:nvSpPr>
          <p:cNvPr id="3" name="İçerik Yer Tutucusu 2">
            <a:extLst>
              <a:ext uri="{FF2B5EF4-FFF2-40B4-BE49-F238E27FC236}">
                <a16:creationId xmlns:a16="http://schemas.microsoft.com/office/drawing/2014/main" id="{552F0A8C-77B4-426F-8F3D-795A6EB78B54}"/>
              </a:ext>
            </a:extLst>
          </p:cNvPr>
          <p:cNvSpPr>
            <a:spLocks noGrp="1"/>
          </p:cNvSpPr>
          <p:nvPr>
            <p:ph idx="1"/>
          </p:nvPr>
        </p:nvSpPr>
        <p:spPr>
          <a:xfrm>
            <a:off x="2589212" y="2105246"/>
            <a:ext cx="9106602" cy="4128643"/>
          </a:xfrm>
        </p:spPr>
        <p:txBody>
          <a:bodyPr>
            <a:normAutofit lnSpcReduction="10000"/>
          </a:bodyPr>
          <a:lstStyle/>
          <a:p>
            <a:pPr algn="just">
              <a:lnSpc>
                <a:spcPct val="150000"/>
              </a:lnSpc>
            </a:pPr>
            <a:r>
              <a:rPr lang="tr-TR" sz="2000" dirty="0"/>
              <a:t>Klasik sünnet teorisi XVIII. yüzyıla kadar büyük ölçüde korunmuştur. Daha sonra İslâm dünyası sömürgeci güçlerin saldırılarına </a:t>
            </a:r>
            <a:r>
              <a:rPr lang="tr-TR" sz="2000" dirty="0" err="1"/>
              <a:t>mâruz</a:t>
            </a:r>
            <a:r>
              <a:rPr lang="tr-TR" sz="2000" dirty="0"/>
              <a:t> kaldıkça geleneksel dinî düşünceler sorgulanmaya ve İslâm toplumunda ıslah çağrıları dile getirilmeye başlanmıştır. Bu ıslah projelerinin temel iddiasına göre İslâm düşüncesinde İslâm’ın özünden, yani Kur’an ve </a:t>
            </a:r>
            <a:r>
              <a:rPr lang="tr-TR" sz="2000" dirty="0" err="1"/>
              <a:t>Sünnet’ten</a:t>
            </a:r>
            <a:r>
              <a:rPr lang="tr-TR" sz="2000" dirty="0"/>
              <a:t> sapma meydana geldiği için Müslümanlar gerilemiştir ve Kur’an’la </a:t>
            </a:r>
            <a:r>
              <a:rPr lang="tr-TR" sz="2000" dirty="0" err="1"/>
              <a:t>Sünnet’e</a:t>
            </a:r>
            <a:r>
              <a:rPr lang="tr-TR" sz="2000" dirty="0"/>
              <a:t> dönüş olmaksızın bu gerilemeyi durdurmak mümkün değildir. Bu bağlamda Müslümanlar değişik ekollere ayrılmışlardır:</a:t>
            </a:r>
          </a:p>
        </p:txBody>
      </p:sp>
    </p:spTree>
    <p:extLst>
      <p:ext uri="{BB962C8B-B14F-4D97-AF65-F5344CB8AC3E}">
        <p14:creationId xmlns:p14="http://schemas.microsoft.com/office/powerpoint/2010/main" val="59502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03583C-D3AA-46E0-87BC-EC4A69E29650}"/>
              </a:ext>
            </a:extLst>
          </p:cNvPr>
          <p:cNvSpPr>
            <a:spLocks noGrp="1"/>
          </p:cNvSpPr>
          <p:nvPr>
            <p:ph idx="1"/>
          </p:nvPr>
        </p:nvSpPr>
        <p:spPr>
          <a:xfrm>
            <a:off x="2589212" y="1244009"/>
            <a:ext cx="8915400" cy="4933507"/>
          </a:xfrm>
        </p:spPr>
        <p:txBody>
          <a:bodyPr>
            <a:normAutofit/>
          </a:bodyPr>
          <a:lstStyle/>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A) </a:t>
            </a:r>
            <a:r>
              <a:rPr kumimoji="0" lang="tr-TR" sz="20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Geleneksel</a:t>
            </a: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sünnet anlayışına sahip olanlar,</a:t>
            </a:r>
          </a:p>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B) İslâm düşüncesini zengin birikiminden mahrum bırakmak ve </a:t>
            </a:r>
            <a:r>
              <a:rPr kumimoji="0" lang="tr-TR" sz="20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müslümanların</a:t>
            </a: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düşüncesini dar kalıplara hapsetmekle eleştirilen </a:t>
            </a:r>
            <a:r>
              <a:rPr kumimoji="0" lang="tr-TR" sz="2000" b="1"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Ehl</a:t>
            </a:r>
            <a:r>
              <a:rPr kumimoji="0" lang="tr-TR" sz="20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-i </a:t>
            </a:r>
            <a:r>
              <a:rPr kumimoji="0" lang="tr-TR" sz="2000" b="1"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hadîs</a:t>
            </a: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veya </a:t>
            </a:r>
            <a:r>
              <a:rPr kumimoji="0" lang="tr-TR" sz="2000" b="1"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Selefî</a:t>
            </a: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nitelemesiyle öne çıkan gruplar,</a:t>
            </a:r>
          </a:p>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C) Sünnetin otoritesini inkâr etmemekle birlikte hadislerin özellikle </a:t>
            </a:r>
            <a:r>
              <a:rPr kumimoji="0" lang="tr-TR" sz="20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modernist</a:t>
            </a: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ideolojiyle çeliştiği kabul edilen unsurlarının uydurma olduğunu ileri süren </a:t>
            </a:r>
            <a:r>
              <a:rPr kumimoji="0" lang="tr-TR" sz="2000" b="1"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modernist</a:t>
            </a:r>
            <a:r>
              <a:rPr kumimoji="0" lang="tr-TR" sz="20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ler</a:t>
            </a: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a:t>
            </a:r>
          </a:p>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D) İslâm’ın Kur’an dışında vahiy temelli bilgi kaynağı bulunmadığını iddia eden </a:t>
            </a:r>
            <a:r>
              <a:rPr kumimoji="0" lang="tr-TR" sz="2000" b="1"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Kur’ancı</a:t>
            </a: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veya </a:t>
            </a:r>
            <a:r>
              <a:rPr kumimoji="0" lang="tr-TR" sz="2000" b="1"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meâlci</a:t>
            </a:r>
            <a:r>
              <a:rPr kumimoji="0" lang="tr-TR" sz="20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ler</a:t>
            </a:r>
            <a:r>
              <a:rPr kumimoji="0" lang="tr-TR" sz="20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a:t>
            </a:r>
          </a:p>
          <a:p>
            <a:endParaRPr lang="tr-TR" dirty="0"/>
          </a:p>
        </p:txBody>
      </p:sp>
    </p:spTree>
    <p:extLst>
      <p:ext uri="{BB962C8B-B14F-4D97-AF65-F5344CB8AC3E}">
        <p14:creationId xmlns:p14="http://schemas.microsoft.com/office/powerpoint/2010/main" val="635573776"/>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336</TotalTime>
  <Words>941</Words>
  <Application>Microsoft Office PowerPoint</Application>
  <PresentationFormat>Geniş ekran</PresentationFormat>
  <Paragraphs>32</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Century Gothic</vt:lpstr>
      <vt:lpstr>Wingdings 3</vt:lpstr>
      <vt:lpstr>Duman</vt:lpstr>
      <vt:lpstr>Hadis Problemlerinin Mahiyeti</vt:lpstr>
      <vt:lpstr>PowerPoint Sunusu</vt:lpstr>
      <vt:lpstr>PowerPoint Sunusu</vt:lpstr>
      <vt:lpstr>PowerPoint Sunusu</vt:lpstr>
      <vt:lpstr>PowerPoint Sunusu</vt:lpstr>
      <vt:lpstr>PowerPoint Sunusu</vt:lpstr>
      <vt:lpstr>PowerPoint Sunusu</vt:lpstr>
      <vt:lpstr>Sünnet ve Çağdaş Tartışmalar Kaynak: DİA «Sünnet» maddesi</vt:lpstr>
      <vt:lpstr>PowerPoint Sunusu</vt:lpstr>
      <vt:lpstr>Klasik ve Modernin Eleştirisi </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
  <cp:lastModifiedBy>Editör</cp:lastModifiedBy>
  <cp:revision>69</cp:revision>
  <dcterms:created xsi:type="dcterms:W3CDTF">2018-02-26T04:33:37Z</dcterms:created>
  <dcterms:modified xsi:type="dcterms:W3CDTF">2024-02-26T05:19:11Z</dcterms:modified>
  <cp:contentStatus/>
</cp:coreProperties>
</file>